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0799310-A91D-4761-8BA4-0D6DB434038C}">
  <a:tblStyle styleId="{90799310-A91D-4761-8BA4-0D6DB434038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0" Type="http://schemas.openxmlformats.org/officeDocument/2006/relationships/slide" Target="slides/slide44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e533133a39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e533133a39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e533133a39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e533133a39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e533133a39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e533133a39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e533133a39_0_5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e533133a39_0_5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e533133a39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e533133a39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e533133a39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e533133a39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e533133a39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e533133a39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e533133a39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e533133a39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e533133a39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e533133a39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e533133a39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e533133a39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b82ab69607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b82ab69607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e533133a39_0_5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e533133a39_0_5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e533133a39_0_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e533133a39_0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e533133a39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e533133a39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e533133a39_0_1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e533133a39_0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e533133a39_0_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e533133a39_0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e533133a39_0_2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e533133a39_0_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e533133a39_0_3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e533133a39_0_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e533133a39_0_2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e533133a39_0_2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e533133a39_0_2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e533133a39_0_2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e533133a39_0_2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e533133a39_0_2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e533133a39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e533133a39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e533133a39_0_3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e533133a39_0_3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e533133a39_0_3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e533133a39_0_3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e533133a39_0_3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e533133a39_0_3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e533133a39_0_3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e533133a39_0_3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e533133a39_0_4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e533133a39_0_4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e533133a39_0_4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e533133a39_0_4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e533133a39_0_4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e533133a39_0_4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e533133a39_0_4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e533133a39_0_4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e533133a39_0_4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e533133a39_0_4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e533133a39_0_5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e533133a39_0_5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e533133a39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e533133a39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e533133a39_0_5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e533133a39_0_5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e533133a39_0_5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e533133a39_0_5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e533133a39_0_5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e533133a39_0_5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e533133a39_0_5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e533133a39_0_5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e533133a39_0_2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e533133a39_0_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e533133a39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e533133a39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e533133a39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e533133a39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e533133a39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e533133a39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e533133a39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e533133a39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e533133a39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e533133a39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" name="Google Shape;14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9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9" name="Google Shape;4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" name="Google Shape;24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9" name="Google Shape;29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" name="Google Shape;32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6" name="Google Shape;36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0" name="Google Shape;40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1" name="Google Shape;41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2" name="Google Shape;42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5" name="Google Shape;45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5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" name="Google Shape;9;p1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0" y="0"/>
            <a:ext cx="9144000" cy="5143503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Relationship Id="rId4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Relationship Id="rId4" Type="http://schemas.openxmlformats.org/officeDocument/2006/relationships/image" Target="../media/image24.png"/><Relationship Id="rId5" Type="http://schemas.openxmlformats.org/officeDocument/2006/relationships/image" Target="../media/image7.png"/><Relationship Id="rId6" Type="http://schemas.openxmlformats.org/officeDocument/2006/relationships/image" Target="../media/image9.png"/><Relationship Id="rId7" Type="http://schemas.openxmlformats.org/officeDocument/2006/relationships/image" Target="../media/image59.png"/><Relationship Id="rId8" Type="http://schemas.openxmlformats.org/officeDocument/2006/relationships/image" Target="../media/image35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7.png"/></Relationships>
</file>

<file path=ppt/slides/_rels/slide23.xml.rels><?xml version="1.0" encoding="UTF-8" standalone="yes"?><Relationships xmlns="http://schemas.openxmlformats.org/package/2006/relationships"><Relationship Id="rId11" Type="http://schemas.openxmlformats.org/officeDocument/2006/relationships/hyperlink" Target="https://github.com/tidyverse/purrr" TargetMode="External"/><Relationship Id="rId10" Type="http://schemas.openxmlformats.org/officeDocument/2006/relationships/image" Target="../media/image29.png"/><Relationship Id="rId13" Type="http://schemas.openxmlformats.org/officeDocument/2006/relationships/hyperlink" Target="https://github.com/tidyverse/readr" TargetMode="External"/><Relationship Id="rId12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5.png"/><Relationship Id="rId4" Type="http://schemas.openxmlformats.org/officeDocument/2006/relationships/image" Target="../media/image23.png"/><Relationship Id="rId9" Type="http://schemas.openxmlformats.org/officeDocument/2006/relationships/hyperlink" Target="https://github.com/tidyverse/googledrive" TargetMode="External"/><Relationship Id="rId15" Type="http://schemas.openxmlformats.org/officeDocument/2006/relationships/hyperlink" Target="https://github.com/tidyverse/lubridate" TargetMode="External"/><Relationship Id="rId14" Type="http://schemas.openxmlformats.org/officeDocument/2006/relationships/image" Target="../media/image26.png"/><Relationship Id="rId17" Type="http://schemas.openxmlformats.org/officeDocument/2006/relationships/hyperlink" Target="https://github.com/tidyverse/stringr" TargetMode="External"/><Relationship Id="rId16" Type="http://schemas.openxmlformats.org/officeDocument/2006/relationships/image" Target="../media/image31.png"/><Relationship Id="rId5" Type="http://schemas.openxmlformats.org/officeDocument/2006/relationships/hyperlink" Target="https://github.com/tidyverse/dplyr" TargetMode="External"/><Relationship Id="rId6" Type="http://schemas.openxmlformats.org/officeDocument/2006/relationships/image" Target="../media/image22.png"/><Relationship Id="rId18" Type="http://schemas.openxmlformats.org/officeDocument/2006/relationships/image" Target="../media/image32.png"/><Relationship Id="rId7" Type="http://schemas.openxmlformats.org/officeDocument/2006/relationships/hyperlink" Target="https://github.com/tidyverse/ggplot2" TargetMode="External"/><Relationship Id="rId8" Type="http://schemas.openxmlformats.org/officeDocument/2006/relationships/image" Target="../media/image2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7.png"/><Relationship Id="rId4" Type="http://schemas.openxmlformats.org/officeDocument/2006/relationships/image" Target="../media/image37.png"/><Relationship Id="rId5" Type="http://schemas.openxmlformats.org/officeDocument/2006/relationships/image" Target="../media/image36.png"/><Relationship Id="rId6" Type="http://schemas.openxmlformats.org/officeDocument/2006/relationships/image" Target="../media/image3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0.png"/><Relationship Id="rId4" Type="http://schemas.openxmlformats.org/officeDocument/2006/relationships/image" Target="../media/image4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5" Type="http://schemas.openxmlformats.org/officeDocument/2006/relationships/image" Target="../media/image3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5.png"/><Relationship Id="rId4" Type="http://schemas.openxmlformats.org/officeDocument/2006/relationships/image" Target="../media/image50.png"/><Relationship Id="rId5" Type="http://schemas.openxmlformats.org/officeDocument/2006/relationships/image" Target="../media/image46.png"/><Relationship Id="rId6" Type="http://schemas.openxmlformats.org/officeDocument/2006/relationships/image" Target="../media/image51.png"/><Relationship Id="rId7" Type="http://schemas.openxmlformats.org/officeDocument/2006/relationships/image" Target="../media/image4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8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Relationship Id="rId5" Type="http://schemas.openxmlformats.org/officeDocument/2006/relationships/image" Target="../media/image42.png"/><Relationship Id="rId6" Type="http://schemas.openxmlformats.org/officeDocument/2006/relationships/image" Target="../media/image63.png"/><Relationship Id="rId7" Type="http://schemas.openxmlformats.org/officeDocument/2006/relationships/image" Target="../media/image52.png"/><Relationship Id="rId8" Type="http://schemas.openxmlformats.org/officeDocument/2006/relationships/image" Target="../media/image5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hyperlink" Target="https://github.com/sfirke/janitor" TargetMode="External"/><Relationship Id="rId4" Type="http://schemas.openxmlformats.org/officeDocument/2006/relationships/image" Target="../media/image60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61.png"/><Relationship Id="rId4" Type="http://schemas.openxmlformats.org/officeDocument/2006/relationships/image" Target="../media/image55.png"/><Relationship Id="rId5" Type="http://schemas.openxmlformats.org/officeDocument/2006/relationships/image" Target="../media/image6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6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74.png"/><Relationship Id="rId4" Type="http://schemas.openxmlformats.org/officeDocument/2006/relationships/image" Target="../media/image69.png"/><Relationship Id="rId5" Type="http://schemas.openxmlformats.org/officeDocument/2006/relationships/image" Target="../media/image57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70.png"/><Relationship Id="rId4" Type="http://schemas.openxmlformats.org/officeDocument/2006/relationships/image" Target="../media/image68.png"/><Relationship Id="rId5" Type="http://schemas.openxmlformats.org/officeDocument/2006/relationships/image" Target="../media/image65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71.png"/><Relationship Id="rId4" Type="http://schemas.openxmlformats.org/officeDocument/2006/relationships/image" Target="../media/image67.png"/><Relationship Id="rId5" Type="http://schemas.openxmlformats.org/officeDocument/2006/relationships/image" Target="../media/image64.png"/><Relationship Id="rId6" Type="http://schemas.openxmlformats.org/officeDocument/2006/relationships/image" Target="../media/image62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71.png"/><Relationship Id="rId4" Type="http://schemas.openxmlformats.org/officeDocument/2006/relationships/image" Target="../media/image64.png"/><Relationship Id="rId5" Type="http://schemas.openxmlformats.org/officeDocument/2006/relationships/image" Target="../media/image62.png"/><Relationship Id="rId6" Type="http://schemas.openxmlformats.org/officeDocument/2006/relationships/image" Target="../media/image73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75.png"/><Relationship Id="rId4" Type="http://schemas.openxmlformats.org/officeDocument/2006/relationships/image" Target="../media/image72.png"/><Relationship Id="rId5" Type="http://schemas.openxmlformats.org/officeDocument/2006/relationships/image" Target="../media/image80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81.png"/><Relationship Id="rId4" Type="http://schemas.openxmlformats.org/officeDocument/2006/relationships/image" Target="../media/image7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77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83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78.png"/><Relationship Id="rId4" Type="http://schemas.openxmlformats.org/officeDocument/2006/relationships/image" Target="../media/image76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84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8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/>
          <p:nvPr>
            <p:ph type="ctrTitle"/>
          </p:nvPr>
        </p:nvSpPr>
        <p:spPr>
          <a:xfrm>
            <a:off x="2483702" y="886075"/>
            <a:ext cx="66603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just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3200"/>
              <a:t>Data Science for Business</a:t>
            </a:r>
            <a:endParaRPr sz="3200"/>
          </a:p>
        </p:txBody>
      </p:sp>
      <p:sp>
        <p:nvSpPr>
          <p:cNvPr id="57" name="Google Shape;57;p13"/>
          <p:cNvSpPr txBox="1"/>
          <p:nvPr>
            <p:ph idx="1" type="subTitle"/>
          </p:nvPr>
        </p:nvSpPr>
        <p:spPr>
          <a:xfrm>
            <a:off x="2519075" y="2731700"/>
            <a:ext cx="6327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Módulo 3 - Intro a la programación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58" name="Google Shape;5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71499" y="3219104"/>
            <a:ext cx="1446573" cy="1121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2"/>
          <p:cNvSpPr txBox="1"/>
          <p:nvPr>
            <p:ph type="title"/>
          </p:nvPr>
        </p:nvSpPr>
        <p:spPr>
          <a:xfrm>
            <a:off x="216775" y="192125"/>
            <a:ext cx="7505700" cy="51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 como calculadora</a:t>
            </a:r>
            <a:endParaRPr/>
          </a:p>
        </p:txBody>
      </p:sp>
      <p:pic>
        <p:nvPicPr>
          <p:cNvPr id="118" name="Google Shape;11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825" y="834200"/>
            <a:ext cx="6200775" cy="392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3"/>
          <p:cNvSpPr txBox="1"/>
          <p:nvPr>
            <p:ph type="title"/>
          </p:nvPr>
        </p:nvSpPr>
        <p:spPr>
          <a:xfrm>
            <a:off x="216775" y="192125"/>
            <a:ext cx="7505700" cy="51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 más operadores!</a:t>
            </a:r>
            <a:endParaRPr/>
          </a:p>
        </p:txBody>
      </p:sp>
      <p:pic>
        <p:nvPicPr>
          <p:cNvPr id="124" name="Google Shape;12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3013" y="1002450"/>
            <a:ext cx="5895975" cy="3448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4"/>
          <p:cNvSpPr txBox="1"/>
          <p:nvPr>
            <p:ph type="title"/>
          </p:nvPr>
        </p:nvSpPr>
        <p:spPr>
          <a:xfrm>
            <a:off x="216775" y="192125"/>
            <a:ext cx="7505700" cy="51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 Estructuras</a:t>
            </a:r>
            <a:endParaRPr/>
          </a:p>
        </p:txBody>
      </p:sp>
      <p:pic>
        <p:nvPicPr>
          <p:cNvPr id="130" name="Google Shape;13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1725" y="1820225"/>
            <a:ext cx="5495925" cy="158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0788" y="1075313"/>
            <a:ext cx="6581775" cy="3267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5"/>
          <p:cNvSpPr txBox="1"/>
          <p:nvPr>
            <p:ph type="title"/>
          </p:nvPr>
        </p:nvSpPr>
        <p:spPr>
          <a:xfrm>
            <a:off x="216775" y="192125"/>
            <a:ext cx="7505700" cy="51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 filtrando estructuras!</a:t>
            </a:r>
            <a:endParaRPr/>
          </a:p>
        </p:txBody>
      </p:sp>
      <p:graphicFrame>
        <p:nvGraphicFramePr>
          <p:cNvPr id="137" name="Google Shape;137;p25"/>
          <p:cNvGraphicFramePr/>
          <p:nvPr/>
        </p:nvGraphicFramePr>
        <p:xfrm>
          <a:off x="1132225" y="1573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{90799310-A91D-4761-8BA4-0D6DB434038C}</a:tableStyleId>
              </a:tblPr>
              <a:tblGrid>
                <a:gridCol w="2413000"/>
                <a:gridCol w="2413000"/>
                <a:gridCol w="672650"/>
              </a:tblGrid>
              <a:tr h="520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Extraer vector b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X[‘b’]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X[,’b’]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X$b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2,3,4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520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Extraer segunda fila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X[2,]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2,3,4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520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Extraer tercera fila de a y b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X[3,c(‘a’,’b’)]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X</a:t>
                      </a:r>
                      <a:r>
                        <a:rPr lang="en"/>
                        <a:t>[3,c(1,2)]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X[3,1:2]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3,4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520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Todo menos primera fila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X[-1,]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138" name="Google Shape;13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28075" y="233525"/>
            <a:ext cx="1742081" cy="8629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5"/>
          <p:cNvSpPr txBox="1"/>
          <p:nvPr/>
        </p:nvSpPr>
        <p:spPr>
          <a:xfrm>
            <a:off x="3838225" y="486825"/>
            <a:ext cx="589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 = </a:t>
            </a:r>
            <a:endParaRPr/>
          </a:p>
        </p:txBody>
      </p:sp>
      <p:pic>
        <p:nvPicPr>
          <p:cNvPr id="140" name="Google Shape;140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32625" y="3795275"/>
            <a:ext cx="505922" cy="40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6"/>
          <p:cNvSpPr txBox="1"/>
          <p:nvPr>
            <p:ph type="title"/>
          </p:nvPr>
        </p:nvSpPr>
        <p:spPr>
          <a:xfrm>
            <a:off x="216775" y="192125"/>
            <a:ext cx="7505700" cy="51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Funciones</a:t>
            </a:r>
            <a:endParaRPr/>
          </a:p>
        </p:txBody>
      </p:sp>
      <p:pic>
        <p:nvPicPr>
          <p:cNvPr id="146" name="Google Shape;14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8175" y="1161675"/>
            <a:ext cx="5124375" cy="334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26787" y="855976"/>
            <a:ext cx="609702" cy="7468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51924" y="2424934"/>
            <a:ext cx="559426" cy="4303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72925" y="1400657"/>
            <a:ext cx="486325" cy="11710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67150" y="1555926"/>
            <a:ext cx="609702" cy="7468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36374" y="2481434"/>
            <a:ext cx="559426" cy="4303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88475" y="2855282"/>
            <a:ext cx="486325" cy="11710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078882" y="2164925"/>
            <a:ext cx="824129" cy="746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19582" y="1612775"/>
            <a:ext cx="824129" cy="746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196775" y="1993463"/>
            <a:ext cx="1816649" cy="23890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7"/>
          <p:cNvSpPr txBox="1"/>
          <p:nvPr>
            <p:ph type="title"/>
          </p:nvPr>
        </p:nvSpPr>
        <p:spPr>
          <a:xfrm>
            <a:off x="216775" y="192125"/>
            <a:ext cx="7505700" cy="51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Funciones</a:t>
            </a:r>
            <a:endParaRPr/>
          </a:p>
        </p:txBody>
      </p:sp>
      <p:graphicFrame>
        <p:nvGraphicFramePr>
          <p:cNvPr id="161" name="Google Shape;161;p27"/>
          <p:cNvGraphicFramePr/>
          <p:nvPr/>
        </p:nvGraphicFramePr>
        <p:xfrm>
          <a:off x="132675" y="1531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{90799310-A91D-4761-8BA4-0D6DB434038C}</a:tableStyleId>
              </a:tblPr>
              <a:tblGrid>
                <a:gridCol w="1892275"/>
                <a:gridCol w="53467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c()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Combina valores en un vector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list()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Construye una lista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class()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Devuelve la clase del argumento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print()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Imprime su argumento en consola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is.numeric()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Verifica si el argumento es numérico y arroja un booleano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is.character()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Verifica si el argumento es character y arroja un booleano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function()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Define una función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as.character()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Coerciona los elementos de un vector a character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rnorm()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Genera un número ‘</a:t>
                      </a:r>
                      <a:r>
                        <a:rPr lang="en"/>
                        <a:t>aleatorio’ </a:t>
                      </a:r>
                      <a:r>
                        <a:rPr lang="en"/>
                        <a:t>para una distribución normal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8"/>
          <p:cNvSpPr txBox="1"/>
          <p:nvPr>
            <p:ph type="title"/>
          </p:nvPr>
        </p:nvSpPr>
        <p:spPr>
          <a:xfrm>
            <a:off x="216775" y="192125"/>
            <a:ext cx="7505700" cy="51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 &lt;- ‘hello world’</a:t>
            </a:r>
            <a:endParaRPr/>
          </a:p>
        </p:txBody>
      </p:sp>
      <p:sp>
        <p:nvSpPr>
          <p:cNvPr id="167" name="Google Shape;167;p28"/>
          <p:cNvSpPr txBox="1"/>
          <p:nvPr/>
        </p:nvSpPr>
        <p:spPr>
          <a:xfrm>
            <a:off x="410350" y="704825"/>
            <a:ext cx="6243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En R usamos el operador &lt;- para definir objetos en memoria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" name="Google Shape;16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0300" y="1276625"/>
            <a:ext cx="1838325" cy="300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9"/>
          <p:cNvSpPr/>
          <p:nvPr/>
        </p:nvSpPr>
        <p:spPr>
          <a:xfrm>
            <a:off x="-2342425" y="1356300"/>
            <a:ext cx="5383500" cy="4761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29"/>
          <p:cNvSpPr txBox="1"/>
          <p:nvPr>
            <p:ph type="title"/>
          </p:nvPr>
        </p:nvSpPr>
        <p:spPr>
          <a:xfrm>
            <a:off x="216775" y="192125"/>
            <a:ext cx="7505700" cy="51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Control Flow</a:t>
            </a:r>
            <a:endParaRPr/>
          </a:p>
        </p:txBody>
      </p:sp>
      <p:sp>
        <p:nvSpPr>
          <p:cNvPr id="175" name="Google Shape;175;p29"/>
          <p:cNvSpPr txBox="1"/>
          <p:nvPr/>
        </p:nvSpPr>
        <p:spPr>
          <a:xfrm>
            <a:off x="410350" y="704825"/>
            <a:ext cx="6243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If, else if &amp; else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29"/>
          <p:cNvSpPr txBox="1"/>
          <p:nvPr/>
        </p:nvSpPr>
        <p:spPr>
          <a:xfrm>
            <a:off x="410350" y="1725050"/>
            <a:ext cx="20802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if(condition){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	statement()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}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29"/>
          <p:cNvSpPr txBox="1"/>
          <p:nvPr/>
        </p:nvSpPr>
        <p:spPr>
          <a:xfrm>
            <a:off x="410350" y="2740850"/>
            <a:ext cx="20451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else </a:t>
            </a: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if(condition){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statement()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}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29"/>
          <p:cNvSpPr txBox="1"/>
          <p:nvPr/>
        </p:nvSpPr>
        <p:spPr>
          <a:xfrm>
            <a:off x="410350" y="3937475"/>
            <a:ext cx="20025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else{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statement()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}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p29"/>
          <p:cNvSpPr txBox="1"/>
          <p:nvPr/>
        </p:nvSpPr>
        <p:spPr>
          <a:xfrm>
            <a:off x="2547175" y="936925"/>
            <a:ext cx="6088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Ejemplo Windows  System Update Manager(lógica interna)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29"/>
          <p:cNvSpPr txBox="1"/>
          <p:nvPr/>
        </p:nvSpPr>
        <p:spPr>
          <a:xfrm>
            <a:off x="4168150" y="1555950"/>
            <a:ext cx="43902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if(user.estado == ‘Muy Apurado’){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	blue_screen()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}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29"/>
          <p:cNvSpPr txBox="1"/>
          <p:nvPr/>
        </p:nvSpPr>
        <p:spPr>
          <a:xfrm>
            <a:off x="4168150" y="2571750"/>
            <a:ext cx="40023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else if(</a:t>
            </a: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user.estado == ‘Apurado’</a:t>
            </a: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){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	install_updates()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}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p29"/>
          <p:cNvSpPr txBox="1"/>
          <p:nvPr/>
        </p:nvSpPr>
        <p:spPr>
          <a:xfrm>
            <a:off x="4168150" y="3587550"/>
            <a:ext cx="37977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else{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	print(‘Windows is up to date’)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}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0"/>
          <p:cNvSpPr/>
          <p:nvPr/>
        </p:nvSpPr>
        <p:spPr>
          <a:xfrm>
            <a:off x="-2342425" y="1356300"/>
            <a:ext cx="5383500" cy="4761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30"/>
          <p:cNvSpPr txBox="1"/>
          <p:nvPr>
            <p:ph type="title"/>
          </p:nvPr>
        </p:nvSpPr>
        <p:spPr>
          <a:xfrm>
            <a:off x="216775" y="192125"/>
            <a:ext cx="7505700" cy="51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Control Flow</a:t>
            </a:r>
            <a:endParaRPr/>
          </a:p>
        </p:txBody>
      </p:sp>
      <p:sp>
        <p:nvSpPr>
          <p:cNvPr id="189" name="Google Shape;189;p30"/>
          <p:cNvSpPr txBox="1"/>
          <p:nvPr/>
        </p:nvSpPr>
        <p:spPr>
          <a:xfrm>
            <a:off x="410350" y="704825"/>
            <a:ext cx="6243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While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p30"/>
          <p:cNvSpPr txBox="1"/>
          <p:nvPr/>
        </p:nvSpPr>
        <p:spPr>
          <a:xfrm>
            <a:off x="1979100" y="704825"/>
            <a:ext cx="51858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</a:rPr>
              <a:t>B</a:t>
            </a: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</a:rPr>
              <a:t>ucle que ocurre </a:t>
            </a:r>
            <a:r>
              <a:rPr b="1" lang="en" sz="1200">
                <a:solidFill>
                  <a:srgbClr val="333333"/>
                </a:solidFill>
                <a:highlight>
                  <a:srgbClr val="FFFFFF"/>
                </a:highlight>
              </a:rPr>
              <a:t>mientras</a:t>
            </a: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</a:rPr>
              <a:t> una condición es verdadera (</a:t>
            </a:r>
            <a:r>
              <a:rPr lang="en" sz="95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</a:rPr>
              <a:t>). La operación se realiza hasta que se se llega a cumplir un criterio previamente establecido.</a:t>
            </a:r>
            <a:endParaRPr/>
          </a:p>
        </p:txBody>
      </p:sp>
      <p:sp>
        <p:nvSpPr>
          <p:cNvPr id="191" name="Google Shape;191;p30"/>
          <p:cNvSpPr txBox="1"/>
          <p:nvPr/>
        </p:nvSpPr>
        <p:spPr>
          <a:xfrm>
            <a:off x="85800" y="2818675"/>
            <a:ext cx="20802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while</a:t>
            </a: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(condition){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	statement()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}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30"/>
          <p:cNvSpPr txBox="1"/>
          <p:nvPr/>
        </p:nvSpPr>
        <p:spPr>
          <a:xfrm>
            <a:off x="3194500" y="2533625"/>
            <a:ext cx="20802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while(hambriento){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	comer_fruta()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}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p30"/>
          <p:cNvSpPr txBox="1"/>
          <p:nvPr/>
        </p:nvSpPr>
        <p:spPr>
          <a:xfrm>
            <a:off x="5957425" y="2228325"/>
            <a:ext cx="29043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counter</a:t>
            </a: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 &lt;- 0 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while(counter&lt;= i){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	statement()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	counter &lt;- counter + 1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}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/>
          <p:nvPr/>
        </p:nvSpPr>
        <p:spPr>
          <a:xfrm>
            <a:off x="-2342425" y="1356300"/>
            <a:ext cx="5383500" cy="4761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31"/>
          <p:cNvSpPr txBox="1"/>
          <p:nvPr>
            <p:ph type="title"/>
          </p:nvPr>
        </p:nvSpPr>
        <p:spPr>
          <a:xfrm>
            <a:off x="216775" y="192125"/>
            <a:ext cx="7505700" cy="51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Control Flow</a:t>
            </a:r>
            <a:endParaRPr/>
          </a:p>
        </p:txBody>
      </p:sp>
      <p:sp>
        <p:nvSpPr>
          <p:cNvPr id="200" name="Google Shape;200;p31"/>
          <p:cNvSpPr txBox="1"/>
          <p:nvPr/>
        </p:nvSpPr>
        <p:spPr>
          <a:xfrm>
            <a:off x="410350" y="704825"/>
            <a:ext cx="6243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for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p31"/>
          <p:cNvSpPr txBox="1"/>
          <p:nvPr/>
        </p:nvSpPr>
        <p:spPr>
          <a:xfrm>
            <a:off x="85800" y="2818675"/>
            <a:ext cx="28494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for</a:t>
            </a: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(element in iterable){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	statement()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}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31"/>
          <p:cNvSpPr txBox="1"/>
          <p:nvPr/>
        </p:nvSpPr>
        <p:spPr>
          <a:xfrm>
            <a:off x="1601625" y="658625"/>
            <a:ext cx="5291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</a:rPr>
              <a:t>La estructura </a:t>
            </a:r>
            <a:r>
              <a:rPr lang="en" sz="95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for</a:t>
            </a: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</a:rPr>
              <a:t> nos permite ejecutar un bucle (</a:t>
            </a:r>
            <a:r>
              <a:rPr i="1" lang="en" sz="1200">
                <a:solidFill>
                  <a:srgbClr val="333333"/>
                </a:solidFill>
                <a:highlight>
                  <a:srgbClr val="FFFFFF"/>
                </a:highlight>
              </a:rPr>
              <a:t>loop</a:t>
            </a: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</a:rPr>
              <a:t>), realizando una operación para cada elemento de un conjunto de datos.</a:t>
            </a:r>
            <a:endParaRPr/>
          </a:p>
        </p:txBody>
      </p:sp>
      <p:sp>
        <p:nvSpPr>
          <p:cNvPr id="203" name="Google Shape;203;p31"/>
          <p:cNvSpPr txBox="1"/>
          <p:nvPr/>
        </p:nvSpPr>
        <p:spPr>
          <a:xfrm>
            <a:off x="3147300" y="1898650"/>
            <a:ext cx="52917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mascotas &lt;- c('perros', 'gatos', 'elefantes', 'jirafas')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for(</a:t>
            </a: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mascota</a:t>
            </a: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 in mascotas){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	print(paste0(‘Amo lxs ’, </a:t>
            </a: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mascota</a:t>
            </a: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))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}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4" name="Google Shape;20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9450" y="3740900"/>
            <a:ext cx="1819275" cy="74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/>
        </p:nvSpPr>
        <p:spPr>
          <a:xfrm>
            <a:off x="410350" y="704825"/>
            <a:ext cx="1712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Qué es?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775" y="1166525"/>
            <a:ext cx="2247900" cy="31623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/>
          <p:cNvSpPr txBox="1"/>
          <p:nvPr/>
        </p:nvSpPr>
        <p:spPr>
          <a:xfrm>
            <a:off x="4138850" y="2492550"/>
            <a:ext cx="50052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Por qué R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Open Source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Amplia comunidad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Herramientas integradas  Data Analytics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Cálculo en arrays y matrices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Lenguaje de programación efectivo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Grammar of graphics 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" name="Google Shape;66;p14"/>
          <p:cNvSpPr txBox="1"/>
          <p:nvPr/>
        </p:nvSpPr>
        <p:spPr>
          <a:xfrm>
            <a:off x="2582350" y="1438050"/>
            <a:ext cx="6324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50">
                <a:solidFill>
                  <a:srgbClr val="202122"/>
                </a:solidFill>
                <a:highlight>
                  <a:srgbClr val="FFFFFF"/>
                </a:highlight>
              </a:rPr>
              <a:t>“R es un lenguaje de programación para cómputo estadístico y gráficos</a:t>
            </a:r>
            <a:r>
              <a:rPr b="1" lang="en" sz="1600">
                <a:solidFill>
                  <a:srgbClr val="202122"/>
                </a:solidFill>
                <a:latin typeface="Calibri"/>
                <a:ea typeface="Calibri"/>
                <a:cs typeface="Calibri"/>
                <a:sym typeface="Calibri"/>
              </a:rPr>
              <a:t>”</a:t>
            </a:r>
            <a:endParaRPr b="1" sz="1600">
              <a:solidFill>
                <a:srgbClr val="20212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Google Shape;67;p14"/>
          <p:cNvSpPr txBox="1"/>
          <p:nvPr>
            <p:ph type="title"/>
          </p:nvPr>
        </p:nvSpPr>
        <p:spPr>
          <a:xfrm>
            <a:off x="216775" y="192125"/>
            <a:ext cx="7505700" cy="51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 programming language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2"/>
          <p:cNvSpPr/>
          <p:nvPr/>
        </p:nvSpPr>
        <p:spPr>
          <a:xfrm>
            <a:off x="-2342425" y="1444400"/>
            <a:ext cx="5069100" cy="46728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32"/>
          <p:cNvSpPr txBox="1"/>
          <p:nvPr>
            <p:ph type="title"/>
          </p:nvPr>
        </p:nvSpPr>
        <p:spPr>
          <a:xfrm>
            <a:off x="216775" y="192125"/>
            <a:ext cx="7505700" cy="51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Funciones</a:t>
            </a:r>
            <a:endParaRPr/>
          </a:p>
        </p:txBody>
      </p:sp>
      <p:sp>
        <p:nvSpPr>
          <p:cNvPr id="211" name="Google Shape;211;p32"/>
          <p:cNvSpPr txBox="1"/>
          <p:nvPr/>
        </p:nvSpPr>
        <p:spPr>
          <a:xfrm>
            <a:off x="410350" y="704825"/>
            <a:ext cx="6243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function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Google Shape;212;p32"/>
          <p:cNvSpPr txBox="1"/>
          <p:nvPr/>
        </p:nvSpPr>
        <p:spPr>
          <a:xfrm>
            <a:off x="85800" y="2818675"/>
            <a:ext cx="28494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function</a:t>
            </a: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(x,y,z){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	statements(x,y,z)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	return()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}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p32"/>
          <p:cNvSpPr txBox="1"/>
          <p:nvPr/>
        </p:nvSpPr>
        <p:spPr>
          <a:xfrm>
            <a:off x="1601625" y="658625"/>
            <a:ext cx="5291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</a:rPr>
              <a:t>Podemos escribir nuestras propias funciones para aplicar sobre nuestros datos</a:t>
            </a:r>
            <a:endParaRPr/>
          </a:p>
        </p:txBody>
      </p:sp>
      <p:sp>
        <p:nvSpPr>
          <p:cNvPr id="214" name="Google Shape;214;p32"/>
          <p:cNvSpPr txBox="1"/>
          <p:nvPr/>
        </p:nvSpPr>
        <p:spPr>
          <a:xfrm>
            <a:off x="2726675" y="1490000"/>
            <a:ext cx="6369600" cy="26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get_outliers &lt;- </a:t>
            </a: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function</a:t>
            </a: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(x){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  quantiles &lt;- quantile(x,c(</a:t>
            </a:r>
            <a:r>
              <a:rPr lang="en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r>
              <a:rPr lang="en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25</a:t>
            </a: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,</a:t>
            </a:r>
            <a:r>
              <a:rPr lang="en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.75</a:t>
            </a: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))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  IQR &lt;- quantiles[</a:t>
            </a:r>
            <a:r>
              <a:rPr lang="en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] - quantiles[</a:t>
            </a:r>
            <a:r>
              <a:rPr lang="en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]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  boundaries &lt;- c(quantiles[</a:t>
            </a:r>
            <a:r>
              <a:rPr lang="en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] - </a:t>
            </a:r>
            <a:r>
              <a:rPr lang="en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1.5</a:t>
            </a: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* IQR, quantiles[</a:t>
            </a:r>
            <a:r>
              <a:rPr lang="en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] + </a:t>
            </a:r>
            <a:r>
              <a:rPr lang="en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1.5</a:t>
            </a: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 * IQR)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  print(boundaries)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  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return</a:t>
            </a: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(x[x&lt;boundaries[</a:t>
            </a:r>
            <a:r>
              <a:rPr lang="en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] | x &gt; boundaries[</a:t>
            </a:r>
            <a:r>
              <a:rPr lang="en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]])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}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21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7525" y="76200"/>
            <a:ext cx="4991099" cy="4991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4"/>
          <p:cNvSpPr txBox="1"/>
          <p:nvPr>
            <p:ph type="title"/>
          </p:nvPr>
        </p:nvSpPr>
        <p:spPr>
          <a:xfrm>
            <a:off x="216775" y="192125"/>
            <a:ext cx="7505700" cy="51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Librerías</a:t>
            </a:r>
            <a:endParaRPr/>
          </a:p>
        </p:txBody>
      </p:sp>
      <p:pic>
        <p:nvPicPr>
          <p:cNvPr id="225" name="Google Shape;22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0761" y="0"/>
            <a:ext cx="5093977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5"/>
          <p:cNvSpPr txBox="1"/>
          <p:nvPr>
            <p:ph type="title"/>
          </p:nvPr>
        </p:nvSpPr>
        <p:spPr>
          <a:xfrm>
            <a:off x="216775" y="192125"/>
            <a:ext cx="7505700" cy="51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Tidyverse</a:t>
            </a:r>
            <a:endParaRPr/>
          </a:p>
        </p:txBody>
      </p:sp>
      <p:pic>
        <p:nvPicPr>
          <p:cNvPr id="231" name="Google Shape;23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52025" y="992000"/>
            <a:ext cx="1505200" cy="173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1225" y="1351125"/>
            <a:ext cx="2771775" cy="28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35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50875" y="2421112"/>
            <a:ext cx="930400" cy="1074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35">
            <a:hlinkClick r:id="rId7"/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223600" y="3215915"/>
            <a:ext cx="930400" cy="10777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35">
            <a:hlinkClick r:id="rId9"/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681275" y="2419525"/>
            <a:ext cx="930400" cy="10777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35">
            <a:hlinkClick r:id="rId11"/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611675" y="2419513"/>
            <a:ext cx="930400" cy="107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35">
            <a:hlinkClick r:id="rId13"/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5042075" y="3199055"/>
            <a:ext cx="959500" cy="11114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35">
            <a:hlinkClick r:id="rId15"/>
          </p:cNvPr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4154000" y="3215905"/>
            <a:ext cx="930400" cy="10777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35">
            <a:hlinkClick r:id="rId17"/>
          </p:cNvPr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5513850" y="2388225"/>
            <a:ext cx="984443" cy="114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6"/>
          <p:cNvSpPr txBox="1"/>
          <p:nvPr>
            <p:ph type="title"/>
          </p:nvPr>
        </p:nvSpPr>
        <p:spPr>
          <a:xfrm>
            <a:off x="216775" y="192125"/>
            <a:ext cx="7505700" cy="51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Importamos datos</a:t>
            </a:r>
            <a:endParaRPr/>
          </a:p>
        </p:txBody>
      </p:sp>
      <p:pic>
        <p:nvPicPr>
          <p:cNvPr id="245" name="Google Shape;24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1713" y="1831625"/>
            <a:ext cx="5095875" cy="165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61562" y="2236588"/>
            <a:ext cx="1125200" cy="22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27812" y="2734713"/>
            <a:ext cx="1125200" cy="22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35162" y="2280313"/>
            <a:ext cx="1125200" cy="22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08137" y="1889463"/>
            <a:ext cx="1125200" cy="22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99487" y="3113138"/>
            <a:ext cx="1125200" cy="22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66662" y="2681088"/>
            <a:ext cx="1125200" cy="220600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36"/>
          <p:cNvSpPr/>
          <p:nvPr/>
        </p:nvSpPr>
        <p:spPr>
          <a:xfrm>
            <a:off x="1642525" y="2457200"/>
            <a:ext cx="557400" cy="27240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7"/>
          <p:cNvSpPr txBox="1"/>
          <p:nvPr>
            <p:ph type="title"/>
          </p:nvPr>
        </p:nvSpPr>
        <p:spPr>
          <a:xfrm>
            <a:off x="216775" y="192125"/>
            <a:ext cx="7505700" cy="51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Import csv</a:t>
            </a:r>
            <a:endParaRPr/>
          </a:p>
        </p:txBody>
      </p:sp>
      <p:pic>
        <p:nvPicPr>
          <p:cNvPr id="258" name="Google Shape;25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575" y="704825"/>
            <a:ext cx="4695825" cy="70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0050" y="1437900"/>
            <a:ext cx="7030176" cy="161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0050" y="3131517"/>
            <a:ext cx="4657725" cy="19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663" y="3373897"/>
            <a:ext cx="7104950" cy="16851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8"/>
          <p:cNvSpPr txBox="1"/>
          <p:nvPr>
            <p:ph type="title"/>
          </p:nvPr>
        </p:nvSpPr>
        <p:spPr>
          <a:xfrm>
            <a:off x="216775" y="192125"/>
            <a:ext cx="7505700" cy="51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Import csv</a:t>
            </a:r>
            <a:endParaRPr/>
          </a:p>
        </p:txBody>
      </p:sp>
      <p:pic>
        <p:nvPicPr>
          <p:cNvPr id="267" name="Google Shape;26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775" y="1104175"/>
            <a:ext cx="3562350" cy="35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675" y="1855950"/>
            <a:ext cx="8839202" cy="207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9"/>
          <p:cNvSpPr txBox="1"/>
          <p:nvPr>
            <p:ph type="title"/>
          </p:nvPr>
        </p:nvSpPr>
        <p:spPr>
          <a:xfrm>
            <a:off x="216775" y="192125"/>
            <a:ext cx="7505700" cy="51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EDA</a:t>
            </a:r>
            <a:endParaRPr/>
          </a:p>
        </p:txBody>
      </p:sp>
      <p:sp>
        <p:nvSpPr>
          <p:cNvPr id="274" name="Google Shape;274;p39"/>
          <p:cNvSpPr txBox="1"/>
          <p:nvPr/>
        </p:nvSpPr>
        <p:spPr>
          <a:xfrm>
            <a:off x="994850" y="973650"/>
            <a:ext cx="69567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757575"/>
                </a:solidFill>
              </a:rPr>
              <a:t>EDA  es el proceso crítico de realizar pequeños experimentos en los datos para descubrir patrones y anomalías, chequeando suposiciones  con ayuda de estadísticos de </a:t>
            </a:r>
            <a:r>
              <a:rPr lang="en" sz="2100">
                <a:solidFill>
                  <a:srgbClr val="757575"/>
                </a:solidFill>
              </a:rPr>
              <a:t>resumen</a:t>
            </a:r>
            <a:r>
              <a:rPr lang="en" sz="2100">
                <a:solidFill>
                  <a:srgbClr val="757575"/>
                </a:solidFill>
              </a:rPr>
              <a:t> y gráficos.</a:t>
            </a:r>
            <a:endParaRPr/>
          </a:p>
        </p:txBody>
      </p:sp>
      <p:pic>
        <p:nvPicPr>
          <p:cNvPr id="275" name="Google Shape;27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86075" y="2913575"/>
            <a:ext cx="2937975" cy="186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719975"/>
            <a:ext cx="2387552" cy="2387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66438" y="2800700"/>
            <a:ext cx="3032474" cy="21660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0"/>
          <p:cNvSpPr txBox="1"/>
          <p:nvPr>
            <p:ph type="title"/>
          </p:nvPr>
        </p:nvSpPr>
        <p:spPr>
          <a:xfrm>
            <a:off x="216775" y="192125"/>
            <a:ext cx="7505700" cy="51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EDA - Resúmenes de datos</a:t>
            </a:r>
            <a:endParaRPr/>
          </a:p>
        </p:txBody>
      </p:sp>
      <p:graphicFrame>
        <p:nvGraphicFramePr>
          <p:cNvPr id="283" name="Google Shape;283;p40"/>
          <p:cNvGraphicFramePr/>
          <p:nvPr/>
        </p:nvGraphicFramePr>
        <p:xfrm>
          <a:off x="249775" y="18555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{90799310-A91D-4761-8BA4-0D6DB434038C}</a:tableStyleId>
              </a:tblPr>
              <a:tblGrid>
                <a:gridCol w="1447800"/>
                <a:gridCol w="1447800"/>
                <a:gridCol w="1447800"/>
                <a:gridCol w="1447800"/>
                <a:gridCol w="14478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nombre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apellido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asistencias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edad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aprobo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Juan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Perez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25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True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...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...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...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...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...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...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...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...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...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...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</a:tr>
            </a:tbl>
          </a:graphicData>
        </a:graphic>
      </p:graphicFrame>
      <p:sp>
        <p:nvSpPr>
          <p:cNvPr id="284" name="Google Shape;284;p40"/>
          <p:cNvSpPr txBox="1"/>
          <p:nvPr/>
        </p:nvSpPr>
        <p:spPr>
          <a:xfrm>
            <a:off x="4106350" y="1409550"/>
            <a:ext cx="1446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DATAFRAME</a:t>
            </a:r>
            <a:endParaRPr/>
          </a:p>
        </p:txBody>
      </p:sp>
      <p:sp>
        <p:nvSpPr>
          <p:cNvPr id="285" name="Google Shape;285;p40"/>
          <p:cNvSpPr/>
          <p:nvPr/>
        </p:nvSpPr>
        <p:spPr>
          <a:xfrm rot="10800000">
            <a:off x="7556550" y="1940228"/>
            <a:ext cx="331500" cy="14535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40"/>
          <p:cNvSpPr/>
          <p:nvPr/>
        </p:nvSpPr>
        <p:spPr>
          <a:xfrm rot="5400000">
            <a:off x="3785275" y="765500"/>
            <a:ext cx="282300" cy="59478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40"/>
          <p:cNvSpPr txBox="1"/>
          <p:nvPr/>
        </p:nvSpPr>
        <p:spPr>
          <a:xfrm>
            <a:off x="7955825" y="2466875"/>
            <a:ext cx="832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nrow()</a:t>
            </a:r>
            <a:endParaRPr/>
          </a:p>
        </p:txBody>
      </p:sp>
      <p:sp>
        <p:nvSpPr>
          <p:cNvPr id="288" name="Google Shape;288;p40"/>
          <p:cNvSpPr txBox="1"/>
          <p:nvPr/>
        </p:nvSpPr>
        <p:spPr>
          <a:xfrm>
            <a:off x="3553375" y="3924550"/>
            <a:ext cx="832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ncol()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1"/>
          <p:cNvSpPr txBox="1"/>
          <p:nvPr>
            <p:ph type="title"/>
          </p:nvPr>
        </p:nvSpPr>
        <p:spPr>
          <a:xfrm>
            <a:off x="216775" y="192125"/>
            <a:ext cx="7505700" cy="51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EDA - inspeccionar DF I</a:t>
            </a:r>
            <a:endParaRPr/>
          </a:p>
        </p:txBody>
      </p:sp>
      <p:sp>
        <p:nvSpPr>
          <p:cNvPr id="294" name="Google Shape;294;p41"/>
          <p:cNvSpPr txBox="1"/>
          <p:nvPr/>
        </p:nvSpPr>
        <p:spPr>
          <a:xfrm>
            <a:off x="314675" y="1093600"/>
            <a:ext cx="1848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names(cars)</a:t>
            </a:r>
            <a:endParaRPr/>
          </a:p>
        </p:txBody>
      </p:sp>
      <p:pic>
        <p:nvPicPr>
          <p:cNvPr id="295" name="Google Shape;29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5150" y="1100888"/>
            <a:ext cx="5298854" cy="312288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41"/>
          <p:cNvSpPr txBox="1"/>
          <p:nvPr/>
        </p:nvSpPr>
        <p:spPr>
          <a:xfrm>
            <a:off x="314675" y="1483050"/>
            <a:ext cx="1848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nrow(cars)</a:t>
            </a:r>
            <a:endParaRPr/>
          </a:p>
        </p:txBody>
      </p:sp>
      <p:pic>
        <p:nvPicPr>
          <p:cNvPr id="297" name="Google Shape;297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70550" y="1580650"/>
            <a:ext cx="672400" cy="205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1"/>
          <p:cNvSpPr txBox="1"/>
          <p:nvPr/>
        </p:nvSpPr>
        <p:spPr>
          <a:xfrm>
            <a:off x="2294475" y="1483050"/>
            <a:ext cx="1848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ncol(cars)</a:t>
            </a:r>
            <a:endParaRPr/>
          </a:p>
        </p:txBody>
      </p:sp>
      <p:pic>
        <p:nvPicPr>
          <p:cNvPr id="299" name="Google Shape;299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83900" y="1580650"/>
            <a:ext cx="615000" cy="205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41"/>
          <p:cNvSpPr txBox="1"/>
          <p:nvPr/>
        </p:nvSpPr>
        <p:spPr>
          <a:xfrm>
            <a:off x="314675" y="1828775"/>
            <a:ext cx="1848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head</a:t>
            </a:r>
            <a:r>
              <a:rPr lang="en"/>
              <a:t>(cars)</a:t>
            </a:r>
            <a:endParaRPr/>
          </a:p>
        </p:txBody>
      </p:sp>
      <p:pic>
        <p:nvPicPr>
          <p:cNvPr id="301" name="Google Shape;301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1439" y="2152774"/>
            <a:ext cx="7920988" cy="1174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41"/>
          <p:cNvSpPr txBox="1"/>
          <p:nvPr/>
        </p:nvSpPr>
        <p:spPr>
          <a:xfrm>
            <a:off x="314675" y="3352925"/>
            <a:ext cx="1848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tail</a:t>
            </a:r>
            <a:r>
              <a:rPr lang="en"/>
              <a:t>(cars)</a:t>
            </a:r>
            <a:endParaRPr/>
          </a:p>
        </p:txBody>
      </p:sp>
      <p:pic>
        <p:nvPicPr>
          <p:cNvPr id="303" name="Google Shape;303;p4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41450" y="3753125"/>
            <a:ext cx="8076826" cy="1213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/>
          <p:nvPr>
            <p:ph type="title"/>
          </p:nvPr>
        </p:nvSpPr>
        <p:spPr>
          <a:xfrm>
            <a:off x="216775" y="192125"/>
            <a:ext cx="7505700" cy="51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 vs Python </a:t>
            </a:r>
            <a:endParaRPr/>
          </a:p>
        </p:txBody>
      </p:sp>
      <p:pic>
        <p:nvPicPr>
          <p:cNvPr id="73" name="Google Shape;7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3338" y="273800"/>
            <a:ext cx="7038975" cy="491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2"/>
          <p:cNvSpPr txBox="1"/>
          <p:nvPr>
            <p:ph type="title"/>
          </p:nvPr>
        </p:nvSpPr>
        <p:spPr>
          <a:xfrm>
            <a:off x="216775" y="192125"/>
            <a:ext cx="7505700" cy="51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EDA - clean names</a:t>
            </a:r>
            <a:endParaRPr/>
          </a:p>
        </p:txBody>
      </p:sp>
      <p:sp>
        <p:nvSpPr>
          <p:cNvPr id="309" name="Google Shape;309;p42"/>
          <p:cNvSpPr txBox="1"/>
          <p:nvPr/>
        </p:nvSpPr>
        <p:spPr>
          <a:xfrm>
            <a:off x="112875" y="704825"/>
            <a:ext cx="7852800" cy="42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Original names: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snake_case: 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lowerCamel: 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UpperCamel: 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ALL_CAPS: 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lowerUPPER: 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UPPERlower: </a:t>
            </a:r>
            <a:endParaRPr/>
          </a:p>
        </p:txBody>
      </p:sp>
      <p:pic>
        <p:nvPicPr>
          <p:cNvPr id="310" name="Google Shape;31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6950" y="668625"/>
            <a:ext cx="5101150" cy="61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02838" y="1286925"/>
            <a:ext cx="5129376" cy="58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02838" y="1876511"/>
            <a:ext cx="5129375" cy="63718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81925" y="2513698"/>
            <a:ext cx="5171236" cy="61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4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481923" y="3160223"/>
            <a:ext cx="5304881" cy="63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4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481925" y="3769198"/>
            <a:ext cx="5218587" cy="63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4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516950" y="4469203"/>
            <a:ext cx="5218576" cy="6229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43"/>
          <p:cNvSpPr txBox="1"/>
          <p:nvPr>
            <p:ph type="title"/>
          </p:nvPr>
        </p:nvSpPr>
        <p:spPr>
          <a:xfrm>
            <a:off x="216775" y="192125"/>
            <a:ext cx="7505700" cy="51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EDA - clean names II</a:t>
            </a:r>
            <a:endParaRPr/>
          </a:p>
        </p:txBody>
      </p:sp>
      <p:sp>
        <p:nvSpPr>
          <p:cNvPr id="322" name="Google Shape;322;p43"/>
          <p:cNvSpPr txBox="1"/>
          <p:nvPr/>
        </p:nvSpPr>
        <p:spPr>
          <a:xfrm>
            <a:off x="317500" y="684400"/>
            <a:ext cx="4797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43"/>
          <p:cNvSpPr txBox="1"/>
          <p:nvPr/>
        </p:nvSpPr>
        <p:spPr>
          <a:xfrm>
            <a:off x="324550" y="790225"/>
            <a:ext cx="6138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Asignamos nuevos nombres</a:t>
            </a:r>
            <a:endParaRPr/>
          </a:p>
        </p:txBody>
      </p:sp>
      <p:sp>
        <p:nvSpPr>
          <p:cNvPr id="324" name="Google Shape;324;p43"/>
          <p:cNvSpPr txBox="1"/>
          <p:nvPr/>
        </p:nvSpPr>
        <p:spPr>
          <a:xfrm>
            <a:off x="413450" y="1627000"/>
            <a:ext cx="163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names(cars) &lt;-  </a:t>
            </a:r>
            <a:endParaRPr/>
          </a:p>
        </p:txBody>
      </p:sp>
      <p:sp>
        <p:nvSpPr>
          <p:cNvPr id="325" name="Google Shape;325;p43"/>
          <p:cNvSpPr txBox="1"/>
          <p:nvPr/>
        </p:nvSpPr>
        <p:spPr>
          <a:xfrm>
            <a:off x="1807625" y="1476025"/>
            <a:ext cx="51138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c("make", "fuel", "aspiration", "number_of_doors", "body_style", 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"drive_wheels", "engine_location", "length", "width", "height", 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"cylinders", "hp", "max_rpm", "mp_g_city", "mp_g_hw", "price")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326" name="Google Shape;326;p43"/>
          <p:cNvSpPr txBox="1"/>
          <p:nvPr>
            <p:ph type="title"/>
          </p:nvPr>
        </p:nvSpPr>
        <p:spPr>
          <a:xfrm>
            <a:off x="277450" y="2691288"/>
            <a:ext cx="7505700" cy="51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DS approach</a:t>
            </a:r>
            <a:endParaRPr/>
          </a:p>
        </p:txBody>
      </p:sp>
      <p:pic>
        <p:nvPicPr>
          <p:cNvPr id="327" name="Google Shape;327;p43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8250" y="3401450"/>
            <a:ext cx="1143000" cy="1323975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43"/>
          <p:cNvSpPr txBox="1"/>
          <p:nvPr/>
        </p:nvSpPr>
        <p:spPr>
          <a:xfrm>
            <a:off x="2211150" y="3820975"/>
            <a:ext cx="5113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Cars &lt;- </a:t>
            </a:r>
            <a:r>
              <a:rPr lang="en"/>
              <a:t>clean_names(cars, case = 'snake')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44"/>
          <p:cNvSpPr txBox="1"/>
          <p:nvPr>
            <p:ph type="title"/>
          </p:nvPr>
        </p:nvSpPr>
        <p:spPr>
          <a:xfrm>
            <a:off x="216775" y="192125"/>
            <a:ext cx="7505700" cy="51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EDA - inspeccionar DF II</a:t>
            </a:r>
            <a:endParaRPr/>
          </a:p>
        </p:txBody>
      </p:sp>
      <p:sp>
        <p:nvSpPr>
          <p:cNvPr id="334" name="Google Shape;334;p44"/>
          <p:cNvSpPr txBox="1"/>
          <p:nvPr/>
        </p:nvSpPr>
        <p:spPr>
          <a:xfrm>
            <a:off x="328775" y="754950"/>
            <a:ext cx="1848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sample_n</a:t>
            </a:r>
            <a:r>
              <a:rPr lang="en"/>
              <a:t>(cars, 6)</a:t>
            </a:r>
            <a:endParaRPr/>
          </a:p>
        </p:txBody>
      </p:sp>
      <p:sp>
        <p:nvSpPr>
          <p:cNvPr id="335" name="Google Shape;335;p44"/>
          <p:cNvSpPr txBox="1"/>
          <p:nvPr/>
        </p:nvSpPr>
        <p:spPr>
          <a:xfrm>
            <a:off x="328775" y="2571750"/>
            <a:ext cx="1848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</a:t>
            </a:r>
            <a:r>
              <a:rPr lang="en"/>
              <a:t>(cars)</a:t>
            </a:r>
            <a:endParaRPr/>
          </a:p>
        </p:txBody>
      </p:sp>
      <p:pic>
        <p:nvPicPr>
          <p:cNvPr id="336" name="Google Shape;336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24475"/>
            <a:ext cx="8608202" cy="133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3124350"/>
            <a:ext cx="4735170" cy="186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39970" y="2812775"/>
            <a:ext cx="2629232" cy="217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3" name="Google Shape;343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4155"/>
            <a:ext cx="9144000" cy="3359190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45"/>
          <p:cNvSpPr txBox="1"/>
          <p:nvPr>
            <p:ph type="title"/>
          </p:nvPr>
        </p:nvSpPr>
        <p:spPr>
          <a:xfrm>
            <a:off x="216775" y="192125"/>
            <a:ext cx="7505700" cy="51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EDA - inspeccionar DF III</a:t>
            </a:r>
            <a:endParaRPr/>
          </a:p>
        </p:txBody>
      </p:sp>
      <p:sp>
        <p:nvSpPr>
          <p:cNvPr id="345" name="Google Shape;345;p45"/>
          <p:cNvSpPr txBox="1"/>
          <p:nvPr/>
        </p:nvSpPr>
        <p:spPr>
          <a:xfrm>
            <a:off x="265275" y="864325"/>
            <a:ext cx="1848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</a:t>
            </a:r>
            <a:r>
              <a:rPr lang="en"/>
              <a:t>(cars)</a:t>
            </a:r>
            <a:endParaRPr/>
          </a:p>
        </p:txBody>
      </p:sp>
      <p:sp>
        <p:nvSpPr>
          <p:cNvPr id="346" name="Google Shape;346;p45"/>
          <p:cNvSpPr/>
          <p:nvPr/>
        </p:nvSpPr>
        <p:spPr>
          <a:xfrm>
            <a:off x="4705625" y="1654150"/>
            <a:ext cx="1312200" cy="7125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45"/>
          <p:cNvSpPr/>
          <p:nvPr/>
        </p:nvSpPr>
        <p:spPr>
          <a:xfrm>
            <a:off x="5499975" y="2728550"/>
            <a:ext cx="1312200" cy="7125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45"/>
          <p:cNvSpPr/>
          <p:nvPr/>
        </p:nvSpPr>
        <p:spPr>
          <a:xfrm>
            <a:off x="4232200" y="3904075"/>
            <a:ext cx="1312200" cy="7125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p45"/>
          <p:cNvSpPr/>
          <p:nvPr/>
        </p:nvSpPr>
        <p:spPr>
          <a:xfrm>
            <a:off x="6991100" y="2782325"/>
            <a:ext cx="1464000" cy="7125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p45"/>
          <p:cNvSpPr/>
          <p:nvPr/>
        </p:nvSpPr>
        <p:spPr>
          <a:xfrm>
            <a:off x="83500" y="3850675"/>
            <a:ext cx="1312200" cy="7125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46"/>
          <p:cNvSpPr txBox="1"/>
          <p:nvPr>
            <p:ph type="title"/>
          </p:nvPr>
        </p:nvSpPr>
        <p:spPr>
          <a:xfrm>
            <a:off x="216775" y="192125"/>
            <a:ext cx="7505700" cy="51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EDA - Exploramos variables con tipos </a:t>
            </a:r>
            <a:r>
              <a:rPr lang="en"/>
              <a:t>erróneos</a:t>
            </a:r>
            <a:endParaRPr/>
          </a:p>
        </p:txBody>
      </p:sp>
      <p:pic>
        <p:nvPicPr>
          <p:cNvPr id="356" name="Google Shape;356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15825"/>
            <a:ext cx="8839199" cy="4813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337659"/>
            <a:ext cx="8839201" cy="6416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1700" y="3332173"/>
            <a:ext cx="8839201" cy="621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47"/>
          <p:cNvSpPr txBox="1"/>
          <p:nvPr>
            <p:ph type="title"/>
          </p:nvPr>
        </p:nvSpPr>
        <p:spPr>
          <a:xfrm>
            <a:off x="216775" y="192125"/>
            <a:ext cx="7505700" cy="51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EDA - parsing data old school R</a:t>
            </a:r>
            <a:endParaRPr/>
          </a:p>
        </p:txBody>
      </p:sp>
      <p:sp>
        <p:nvSpPr>
          <p:cNvPr id="364" name="Google Shape;364;p47"/>
          <p:cNvSpPr txBox="1"/>
          <p:nvPr/>
        </p:nvSpPr>
        <p:spPr>
          <a:xfrm>
            <a:off x="465675" y="667450"/>
            <a:ext cx="4706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Exploramos valores posibles</a:t>
            </a:r>
            <a:endParaRPr/>
          </a:p>
        </p:txBody>
      </p:sp>
      <p:sp>
        <p:nvSpPr>
          <p:cNvPr id="365" name="Google Shape;365;p47"/>
          <p:cNvSpPr txBox="1"/>
          <p:nvPr/>
        </p:nvSpPr>
        <p:spPr>
          <a:xfrm>
            <a:off x="216775" y="1042800"/>
            <a:ext cx="4198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</a:rPr>
              <a:t>table(cars$number_of_doors,useNA = 'always')</a:t>
            </a:r>
            <a:endParaRPr>
              <a:solidFill>
                <a:srgbClr val="0000FF"/>
              </a:solidFill>
            </a:endParaRPr>
          </a:p>
        </p:txBody>
      </p:sp>
      <p:pic>
        <p:nvPicPr>
          <p:cNvPr id="366" name="Google Shape;366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50475" y="1033350"/>
            <a:ext cx="1419225" cy="419100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47"/>
          <p:cNvSpPr txBox="1"/>
          <p:nvPr/>
        </p:nvSpPr>
        <p:spPr>
          <a:xfrm>
            <a:off x="465675" y="1374400"/>
            <a:ext cx="4706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Armamos algoritmo</a:t>
            </a:r>
            <a:endParaRPr/>
          </a:p>
        </p:txBody>
      </p:sp>
      <p:pic>
        <p:nvPicPr>
          <p:cNvPr id="368" name="Google Shape;368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29549" y="1506900"/>
            <a:ext cx="2360800" cy="2479975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p47"/>
          <p:cNvSpPr txBox="1"/>
          <p:nvPr/>
        </p:nvSpPr>
        <p:spPr>
          <a:xfrm>
            <a:off x="251175" y="4257300"/>
            <a:ext cx="4706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Pisamos los datos</a:t>
            </a:r>
            <a:endParaRPr/>
          </a:p>
        </p:txBody>
      </p:sp>
      <p:sp>
        <p:nvSpPr>
          <p:cNvPr id="370" name="Google Shape;370;p47"/>
          <p:cNvSpPr txBox="1"/>
          <p:nvPr/>
        </p:nvSpPr>
        <p:spPr>
          <a:xfrm>
            <a:off x="58750" y="4586125"/>
            <a:ext cx="327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</a:rPr>
              <a:t>cars$number_of_doors &lt;- car_doors</a:t>
            </a:r>
            <a:endParaRPr>
              <a:solidFill>
                <a:srgbClr val="0000FF"/>
              </a:solidFill>
            </a:endParaRPr>
          </a:p>
        </p:txBody>
      </p:sp>
      <p:pic>
        <p:nvPicPr>
          <p:cNvPr id="371" name="Google Shape;371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24425" y="4505238"/>
            <a:ext cx="2181225" cy="56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48"/>
          <p:cNvSpPr txBox="1"/>
          <p:nvPr>
            <p:ph type="title"/>
          </p:nvPr>
        </p:nvSpPr>
        <p:spPr>
          <a:xfrm>
            <a:off x="216775" y="192125"/>
            <a:ext cx="7505700" cy="51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EDA - parsing data R Tidyverse</a:t>
            </a:r>
            <a:endParaRPr/>
          </a:p>
        </p:txBody>
      </p:sp>
      <p:sp>
        <p:nvSpPr>
          <p:cNvPr id="377" name="Google Shape;377;p48"/>
          <p:cNvSpPr txBox="1"/>
          <p:nvPr/>
        </p:nvSpPr>
        <p:spPr>
          <a:xfrm>
            <a:off x="465675" y="667450"/>
            <a:ext cx="4706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Exploramos valores posibles</a:t>
            </a:r>
            <a:endParaRPr/>
          </a:p>
        </p:txBody>
      </p:sp>
      <p:sp>
        <p:nvSpPr>
          <p:cNvPr id="378" name="Google Shape;378;p48"/>
          <p:cNvSpPr txBox="1"/>
          <p:nvPr/>
        </p:nvSpPr>
        <p:spPr>
          <a:xfrm>
            <a:off x="58750" y="905763"/>
            <a:ext cx="4198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</a:rPr>
              <a:t>table(cars$cylinders,useNA = 'always')</a:t>
            </a:r>
            <a:endParaRPr>
              <a:solidFill>
                <a:srgbClr val="0000FF"/>
              </a:solidFill>
            </a:endParaRPr>
          </a:p>
        </p:txBody>
      </p:sp>
      <p:sp>
        <p:nvSpPr>
          <p:cNvPr id="379" name="Google Shape;379;p48"/>
          <p:cNvSpPr txBox="1"/>
          <p:nvPr/>
        </p:nvSpPr>
        <p:spPr>
          <a:xfrm>
            <a:off x="465675" y="1374400"/>
            <a:ext cx="4706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Armamos algoritmo</a:t>
            </a:r>
            <a:endParaRPr/>
          </a:p>
        </p:txBody>
      </p:sp>
      <p:pic>
        <p:nvPicPr>
          <p:cNvPr id="380" name="Google Shape;380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23323" y="1113450"/>
            <a:ext cx="4470925" cy="34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6850" y="2010113"/>
            <a:ext cx="5534025" cy="154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86575" y="3980738"/>
            <a:ext cx="3790950" cy="95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11250" y="4366512"/>
            <a:ext cx="1333500" cy="18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49"/>
          <p:cNvSpPr txBox="1"/>
          <p:nvPr>
            <p:ph type="title"/>
          </p:nvPr>
        </p:nvSpPr>
        <p:spPr>
          <a:xfrm>
            <a:off x="216775" y="192125"/>
            <a:ext cx="7505700" cy="51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EDA - parsing data DS way</a:t>
            </a:r>
            <a:endParaRPr/>
          </a:p>
        </p:txBody>
      </p:sp>
      <p:sp>
        <p:nvSpPr>
          <p:cNvPr id="389" name="Google Shape;389;p49"/>
          <p:cNvSpPr txBox="1"/>
          <p:nvPr/>
        </p:nvSpPr>
        <p:spPr>
          <a:xfrm>
            <a:off x="465675" y="667450"/>
            <a:ext cx="4706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Exploramos valores posibles</a:t>
            </a:r>
            <a:endParaRPr/>
          </a:p>
        </p:txBody>
      </p:sp>
      <p:sp>
        <p:nvSpPr>
          <p:cNvPr id="390" name="Google Shape;390;p49"/>
          <p:cNvSpPr txBox="1"/>
          <p:nvPr/>
        </p:nvSpPr>
        <p:spPr>
          <a:xfrm>
            <a:off x="58750" y="905763"/>
            <a:ext cx="4198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</a:rPr>
              <a:t>table(cars$cylinders,useNA = 'always')</a:t>
            </a:r>
            <a:endParaRPr>
              <a:solidFill>
                <a:srgbClr val="0000FF"/>
              </a:solidFill>
            </a:endParaRPr>
          </a:p>
        </p:txBody>
      </p:sp>
      <p:sp>
        <p:nvSpPr>
          <p:cNvPr id="391" name="Google Shape;391;p49"/>
          <p:cNvSpPr txBox="1"/>
          <p:nvPr/>
        </p:nvSpPr>
        <p:spPr>
          <a:xfrm>
            <a:off x="465675" y="1374400"/>
            <a:ext cx="4706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Armamos algoritmo</a:t>
            </a:r>
            <a:endParaRPr/>
          </a:p>
        </p:txBody>
      </p:sp>
      <p:pic>
        <p:nvPicPr>
          <p:cNvPr id="392" name="Google Shape;392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23323" y="1113450"/>
            <a:ext cx="4470925" cy="34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86575" y="3980738"/>
            <a:ext cx="3790950" cy="95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11250" y="4366512"/>
            <a:ext cx="1333500" cy="18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p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14125" y="2319413"/>
            <a:ext cx="4086225" cy="40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50"/>
          <p:cNvSpPr txBox="1"/>
          <p:nvPr>
            <p:ph type="title"/>
          </p:nvPr>
        </p:nvSpPr>
        <p:spPr>
          <a:xfrm>
            <a:off x="216775" y="192125"/>
            <a:ext cx="7505700" cy="51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EDA - parsing price data</a:t>
            </a:r>
            <a:endParaRPr/>
          </a:p>
        </p:txBody>
      </p:sp>
      <p:sp>
        <p:nvSpPr>
          <p:cNvPr id="401" name="Google Shape;401;p50"/>
          <p:cNvSpPr txBox="1"/>
          <p:nvPr/>
        </p:nvSpPr>
        <p:spPr>
          <a:xfrm>
            <a:off x="216775" y="845225"/>
            <a:ext cx="4706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Coercionamos a numérico </a:t>
            </a:r>
            <a:endParaRPr/>
          </a:p>
        </p:txBody>
      </p:sp>
      <p:sp>
        <p:nvSpPr>
          <p:cNvPr id="402" name="Google Shape;402;p50"/>
          <p:cNvSpPr txBox="1"/>
          <p:nvPr/>
        </p:nvSpPr>
        <p:spPr>
          <a:xfrm>
            <a:off x="427550" y="206945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as.numeric(cars$price)</a:t>
            </a:r>
            <a:endParaRPr/>
          </a:p>
        </p:txBody>
      </p:sp>
      <p:sp>
        <p:nvSpPr>
          <p:cNvPr id="403" name="Google Shape;403;p50"/>
          <p:cNvSpPr txBox="1"/>
          <p:nvPr/>
        </p:nvSpPr>
        <p:spPr>
          <a:xfrm>
            <a:off x="258225" y="3096725"/>
            <a:ext cx="38382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cars$price[is.na(as.numeric(cars$price))]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4" name="Google Shape;404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21250" y="2069450"/>
            <a:ext cx="4305851" cy="4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9175" y="2469650"/>
            <a:ext cx="2331550" cy="32677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82700" y="3163350"/>
            <a:ext cx="1457325" cy="190500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Google Shape;407;p50"/>
          <p:cNvSpPr txBox="1"/>
          <p:nvPr/>
        </p:nvSpPr>
        <p:spPr>
          <a:xfrm>
            <a:off x="126200" y="3680350"/>
            <a:ext cx="3602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cars$price &lt;-as.numeric(cars$price)</a:t>
            </a:r>
            <a:endParaRPr/>
          </a:p>
        </p:txBody>
      </p:sp>
      <p:sp>
        <p:nvSpPr>
          <p:cNvPr id="408" name="Google Shape;408;p50"/>
          <p:cNvSpPr txBox="1"/>
          <p:nvPr/>
        </p:nvSpPr>
        <p:spPr>
          <a:xfrm>
            <a:off x="126200" y="4020650"/>
            <a:ext cx="3602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cars$hp &lt;-as.numeric(cars$hp)</a:t>
            </a:r>
            <a:endParaRPr/>
          </a:p>
        </p:txBody>
      </p:sp>
      <p:sp>
        <p:nvSpPr>
          <p:cNvPr id="409" name="Google Shape;409;p50"/>
          <p:cNvSpPr txBox="1"/>
          <p:nvPr/>
        </p:nvSpPr>
        <p:spPr>
          <a:xfrm>
            <a:off x="126200" y="4355150"/>
            <a:ext cx="3756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cars$max_rpm &lt;-as.numeric(cars$max_rpm)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51"/>
          <p:cNvSpPr txBox="1"/>
          <p:nvPr>
            <p:ph type="title"/>
          </p:nvPr>
        </p:nvSpPr>
        <p:spPr>
          <a:xfrm>
            <a:off x="216775" y="192125"/>
            <a:ext cx="7505700" cy="51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EDA - character to factor</a:t>
            </a:r>
            <a:endParaRPr/>
          </a:p>
        </p:txBody>
      </p:sp>
      <p:sp>
        <p:nvSpPr>
          <p:cNvPr id="415" name="Google Shape;415;p51"/>
          <p:cNvSpPr txBox="1"/>
          <p:nvPr/>
        </p:nvSpPr>
        <p:spPr>
          <a:xfrm>
            <a:off x="216775" y="845225"/>
            <a:ext cx="5032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Pasamos variables de texto que son </a:t>
            </a:r>
            <a:r>
              <a:rPr lang="en"/>
              <a:t>categorías</a:t>
            </a:r>
            <a:r>
              <a:rPr lang="en"/>
              <a:t> como factor</a:t>
            </a:r>
            <a:endParaRPr/>
          </a:p>
        </p:txBody>
      </p:sp>
      <p:pic>
        <p:nvPicPr>
          <p:cNvPr id="416" name="Google Shape;416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2750" y="3320925"/>
            <a:ext cx="5200650" cy="173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Google Shape;417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8600" y="1245425"/>
            <a:ext cx="3767725" cy="1820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/>
          <p:nvPr>
            <p:ph type="title"/>
          </p:nvPr>
        </p:nvSpPr>
        <p:spPr>
          <a:xfrm>
            <a:off x="216775" y="192125"/>
            <a:ext cx="7505700" cy="51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Language Agnostic</a:t>
            </a:r>
            <a:endParaRPr/>
          </a:p>
        </p:txBody>
      </p:sp>
      <p:pic>
        <p:nvPicPr>
          <p:cNvPr id="79" name="Google Shape;7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3096000" y="2752725"/>
            <a:ext cx="1891370" cy="232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85513" y="476275"/>
            <a:ext cx="3326525" cy="2724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52"/>
          <p:cNvSpPr txBox="1"/>
          <p:nvPr>
            <p:ph type="title"/>
          </p:nvPr>
        </p:nvSpPr>
        <p:spPr>
          <a:xfrm>
            <a:off x="216775" y="192125"/>
            <a:ext cx="7505700" cy="51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EDA - new summary</a:t>
            </a:r>
            <a:endParaRPr/>
          </a:p>
        </p:txBody>
      </p:sp>
      <p:pic>
        <p:nvPicPr>
          <p:cNvPr id="423" name="Google Shape;423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57225"/>
            <a:ext cx="8839200" cy="38553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53"/>
          <p:cNvSpPr txBox="1"/>
          <p:nvPr>
            <p:ph type="title"/>
          </p:nvPr>
        </p:nvSpPr>
        <p:spPr>
          <a:xfrm>
            <a:off x="216775" y="192125"/>
            <a:ext cx="7505700" cy="51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EDA -Boxplots</a:t>
            </a:r>
            <a:endParaRPr/>
          </a:p>
        </p:txBody>
      </p:sp>
      <p:pic>
        <p:nvPicPr>
          <p:cNvPr id="429" name="Google Shape;429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57225"/>
            <a:ext cx="8839198" cy="40526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Correlación de Pearson</a:t>
            </a:r>
            <a:endParaRPr/>
          </a:p>
        </p:txBody>
      </p:sp>
      <p:pic>
        <p:nvPicPr>
          <p:cNvPr id="435" name="Google Shape;435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3333750" cy="247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Google Shape;436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21375" y="1296975"/>
            <a:ext cx="5353050" cy="20052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Correlation matrix</a:t>
            </a:r>
            <a:endParaRPr/>
          </a:p>
        </p:txBody>
      </p:sp>
      <p:pic>
        <p:nvPicPr>
          <p:cNvPr id="442" name="Google Shape;442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9300"/>
            <a:ext cx="8198126" cy="282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56"/>
          <p:cNvSpPr txBox="1"/>
          <p:nvPr>
            <p:ph type="title"/>
          </p:nvPr>
        </p:nvSpPr>
        <p:spPr>
          <a:xfrm>
            <a:off x="216775" y="192125"/>
            <a:ext cx="7505700" cy="51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000BA"/>
                </a:solidFill>
              </a:rPr>
              <a:t>Nos vemos en el taller práctico!!!</a:t>
            </a:r>
            <a:endParaRPr>
              <a:solidFill>
                <a:srgbClr val="1000BA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48" name="Google Shape;448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33925" y="779725"/>
            <a:ext cx="3840421" cy="4133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 txBox="1"/>
          <p:nvPr>
            <p:ph type="title"/>
          </p:nvPr>
        </p:nvSpPr>
        <p:spPr>
          <a:xfrm>
            <a:off x="216775" y="192125"/>
            <a:ext cx="7505700" cy="51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Algoritmos</a:t>
            </a:r>
            <a:endParaRPr/>
          </a:p>
        </p:txBody>
      </p:sp>
      <p:sp>
        <p:nvSpPr>
          <p:cNvPr id="86" name="Google Shape;86;p17"/>
          <p:cNvSpPr txBox="1"/>
          <p:nvPr/>
        </p:nvSpPr>
        <p:spPr>
          <a:xfrm>
            <a:off x="980725" y="1097225"/>
            <a:ext cx="5623200" cy="25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00"/>
              </a:spcBef>
              <a:spcAft>
                <a:spcPts val="0"/>
              </a:spcAft>
              <a:buNone/>
            </a:pPr>
            <a:r>
              <a:t/>
            </a:r>
            <a:endParaRPr sz="135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00"/>
              </a:spcBef>
              <a:spcAft>
                <a:spcPts val="0"/>
              </a:spcAft>
              <a:buNone/>
            </a:pPr>
            <a:r>
              <a:rPr lang="en" sz="1350">
                <a:highlight>
                  <a:srgbClr val="FFFFFF"/>
                </a:highlight>
              </a:rPr>
              <a:t>Ejemplo:</a:t>
            </a:r>
            <a:endParaRPr sz="135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00"/>
              </a:spcBef>
              <a:spcAft>
                <a:spcPts val="0"/>
              </a:spcAft>
              <a:buNone/>
            </a:pPr>
            <a:r>
              <a:rPr lang="en" sz="1100">
                <a:highlight>
                  <a:srgbClr val="FFFFFF"/>
                </a:highlight>
              </a:rPr>
              <a:t>Ingredientes: 15 huevos, 600 gramos de harina, 600 gramos de azúcar</a:t>
            </a:r>
            <a:endParaRPr sz="11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00"/>
              </a:spcBef>
              <a:spcAft>
                <a:spcPts val="0"/>
              </a:spcAft>
              <a:buNone/>
            </a:pPr>
            <a:r>
              <a:t/>
            </a:r>
            <a:endParaRPr sz="11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00"/>
              </a:spcBef>
              <a:spcAft>
                <a:spcPts val="0"/>
              </a:spcAft>
              <a:buNone/>
            </a:pPr>
            <a:r>
              <a:rPr lang="en" sz="1100">
                <a:highlight>
                  <a:srgbClr val="FFFFFF"/>
                </a:highlight>
              </a:rPr>
              <a:t>1.  Mientras no estén espumosos, batir los huevos junto con el azúcar</a:t>
            </a:r>
            <a:endParaRPr sz="11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00"/>
              </a:spcBef>
              <a:spcAft>
                <a:spcPts val="0"/>
              </a:spcAft>
              <a:buNone/>
            </a:pPr>
            <a:r>
              <a:rPr lang="en" sz="1100">
                <a:highlight>
                  <a:srgbClr val="FFFFFF"/>
                </a:highlight>
              </a:rPr>
              <a:t>2.  Agregar la harina en forma envolvente</a:t>
            </a:r>
            <a:endParaRPr sz="11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00"/>
              </a:spcBef>
              <a:spcAft>
                <a:spcPts val="0"/>
              </a:spcAft>
              <a:buNone/>
            </a:pPr>
            <a:r>
              <a:rPr lang="en" sz="1100">
                <a:highlight>
                  <a:srgbClr val="FFFFFF"/>
                </a:highlight>
              </a:rPr>
              <a:t>3.  Batir suavemente</a:t>
            </a:r>
            <a:endParaRPr sz="11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00"/>
              </a:spcBef>
              <a:spcAft>
                <a:spcPts val="0"/>
              </a:spcAft>
              <a:buNone/>
            </a:pPr>
            <a:r>
              <a:rPr lang="en" sz="1100">
                <a:highlight>
                  <a:srgbClr val="FFFFFF"/>
                </a:highlight>
              </a:rPr>
              <a:t>4.  Colocar en el horno a 180 grados</a:t>
            </a:r>
            <a:endParaRPr sz="11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00"/>
              </a:spcBef>
              <a:spcAft>
                <a:spcPts val="0"/>
              </a:spcAft>
              <a:buNone/>
            </a:pPr>
            <a:r>
              <a:rPr lang="en" sz="1100">
                <a:highlight>
                  <a:srgbClr val="FFFFFF"/>
                </a:highlight>
              </a:rPr>
              <a:t>5.  Si le clavo un cuchillo y sale húmedo, entonces ir a 4</a:t>
            </a:r>
            <a:endParaRPr sz="11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00"/>
              </a:spcBef>
              <a:spcAft>
                <a:spcPts val="0"/>
              </a:spcAft>
              <a:buNone/>
            </a:pPr>
            <a:r>
              <a:rPr lang="en" sz="1100">
                <a:highlight>
                  <a:srgbClr val="FFFFFF"/>
                </a:highlight>
              </a:rPr>
              <a:t>6.  Retirar del horno</a:t>
            </a:r>
            <a:endParaRPr sz="11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00"/>
              </a:spcBef>
              <a:spcAft>
                <a:spcPts val="0"/>
              </a:spcAft>
              <a:buNone/>
            </a:pPr>
            <a:r>
              <a:rPr lang="en" sz="1100">
                <a:highlight>
                  <a:srgbClr val="FFFFFF"/>
                </a:highlight>
              </a:rPr>
              <a:t>7.  Mientras no est ́e frío, esperar</a:t>
            </a:r>
            <a:endParaRPr sz="11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00"/>
              </a:spcBef>
              <a:spcAft>
                <a:spcPts val="0"/>
              </a:spcAft>
              <a:buNone/>
            </a:pPr>
            <a:r>
              <a:rPr lang="en" sz="1100">
                <a:highlight>
                  <a:srgbClr val="FFFFFF"/>
                </a:highlight>
              </a:rPr>
              <a:t>8.  Desmoldar y servir</a:t>
            </a:r>
            <a:endParaRPr sz="11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00"/>
              </a:spcBef>
              <a:spcAft>
                <a:spcPts val="0"/>
              </a:spcAft>
              <a:buNone/>
            </a:pPr>
            <a:r>
              <a:t/>
            </a:r>
            <a:endParaRPr sz="750">
              <a:highlight>
                <a:srgbClr val="FFFFFF"/>
              </a:highlight>
            </a:endParaRPr>
          </a:p>
        </p:txBody>
      </p:sp>
      <p:sp>
        <p:nvSpPr>
          <p:cNvPr id="87" name="Google Shape;87;p17"/>
          <p:cNvSpPr txBox="1"/>
          <p:nvPr/>
        </p:nvSpPr>
        <p:spPr>
          <a:xfrm>
            <a:off x="410350" y="704825"/>
            <a:ext cx="54810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00"/>
              </a:spcBef>
              <a:spcAft>
                <a:spcPts val="0"/>
              </a:spcAft>
              <a:buNone/>
            </a:pPr>
            <a:r>
              <a:rPr lang="en" sz="1350">
                <a:highlight>
                  <a:srgbClr val="FFFFFF"/>
                </a:highlight>
              </a:rPr>
              <a:t>Un algoritmo es una secuencia finita de instrucciones.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/>
          <p:nvPr>
            <p:ph type="title"/>
          </p:nvPr>
        </p:nvSpPr>
        <p:spPr>
          <a:xfrm>
            <a:off x="216775" y="192125"/>
            <a:ext cx="7505700" cy="51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Instrucciones</a:t>
            </a:r>
            <a:endParaRPr/>
          </a:p>
        </p:txBody>
      </p:sp>
      <p:sp>
        <p:nvSpPr>
          <p:cNvPr id="93" name="Google Shape;93;p18"/>
          <p:cNvSpPr txBox="1"/>
          <p:nvPr/>
        </p:nvSpPr>
        <p:spPr>
          <a:xfrm>
            <a:off x="924275" y="1262925"/>
            <a:ext cx="6477000" cy="30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00"/>
              </a:spcBef>
              <a:spcAft>
                <a:spcPts val="0"/>
              </a:spcAft>
              <a:buNone/>
            </a:pPr>
            <a:r>
              <a:rPr lang="en" sz="1350">
                <a:highlight>
                  <a:srgbClr val="FFFFFF"/>
                </a:highlight>
              </a:rPr>
              <a:t>Una instrucción es una operación que:</a:t>
            </a:r>
            <a:endParaRPr sz="135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00"/>
              </a:spcBef>
              <a:spcAft>
                <a:spcPts val="0"/>
              </a:spcAft>
              <a:buNone/>
            </a:pPr>
            <a:r>
              <a:t/>
            </a:r>
            <a:endParaRPr sz="100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314325" lvl="0" marL="457200" rtl="0" algn="l">
              <a:spcBef>
                <a:spcPts val="100"/>
              </a:spcBef>
              <a:spcAft>
                <a:spcPts val="0"/>
              </a:spcAft>
              <a:buClr>
                <a:schemeClr val="lt1"/>
              </a:buClr>
              <a:buSzPts val="1350"/>
              <a:buAutoNum type="arabicPeriod"/>
            </a:pPr>
            <a:r>
              <a:rPr lang="en" sz="1350">
                <a:solidFill>
                  <a:schemeClr val="lt1"/>
                </a:solidFill>
                <a:highlight>
                  <a:srgbClr val="FFFFFF"/>
                </a:highlight>
              </a:rPr>
              <a:t>T</a:t>
            </a:r>
            <a:r>
              <a:rPr lang="en" sz="1350">
                <a:solidFill>
                  <a:schemeClr val="lt1"/>
                </a:solidFill>
                <a:highlight>
                  <a:srgbClr val="FFFFFF"/>
                </a:highlight>
              </a:rPr>
              <a:t>ransforma el estado de las cosas</a:t>
            </a:r>
            <a:r>
              <a:rPr lang="en" sz="1350">
                <a:highlight>
                  <a:srgbClr val="FFFFFF"/>
                </a:highlight>
              </a:rPr>
              <a:t>;</a:t>
            </a:r>
            <a:r>
              <a:rPr lang="en" sz="1350">
                <a:solidFill>
                  <a:schemeClr val="lt1"/>
                </a:solidFill>
                <a:highlight>
                  <a:srgbClr val="FFFFFF"/>
                </a:highlight>
              </a:rPr>
              <a:t> </a:t>
            </a:r>
            <a:r>
              <a:rPr lang="en" sz="1350">
                <a:highlight>
                  <a:srgbClr val="FFFFFF"/>
                </a:highlight>
              </a:rPr>
              <a:t> o bien</a:t>
            </a:r>
            <a:endParaRPr sz="1350">
              <a:highlight>
                <a:srgbClr val="FFFFFF"/>
              </a:highlight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AutoNum type="arabicPeriod"/>
            </a:pPr>
            <a:r>
              <a:rPr lang="en" sz="1350">
                <a:solidFill>
                  <a:schemeClr val="dk1"/>
                </a:solidFill>
                <a:highlight>
                  <a:srgbClr val="FFFFFF"/>
                </a:highlight>
              </a:rPr>
              <a:t>Modifica el flujo de ejecución</a:t>
            </a:r>
            <a:endParaRPr sz="13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00"/>
              </a:spcBef>
              <a:spcAft>
                <a:spcPts val="0"/>
              </a:spcAft>
              <a:buNone/>
            </a:pPr>
            <a:r>
              <a:t/>
            </a:r>
            <a:endParaRPr sz="135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00"/>
              </a:spcBef>
              <a:spcAft>
                <a:spcPts val="0"/>
              </a:spcAft>
              <a:buNone/>
            </a:pPr>
            <a:r>
              <a:rPr lang="en" sz="1350">
                <a:highlight>
                  <a:srgbClr val="FFFFFF"/>
                </a:highlight>
              </a:rPr>
              <a:t>Ejemplo:</a:t>
            </a:r>
            <a:endParaRPr sz="135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00"/>
              </a:spcBef>
              <a:spcAft>
                <a:spcPts val="0"/>
              </a:spcAft>
              <a:buNone/>
            </a:pPr>
            <a:r>
              <a:rPr lang="en" sz="1100">
                <a:highlight>
                  <a:srgbClr val="FFFFFF"/>
                </a:highlight>
              </a:rPr>
              <a:t>1.  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Mientras no estén espumosos</a:t>
            </a:r>
            <a:r>
              <a:rPr lang="en" sz="1100">
                <a:highlight>
                  <a:srgbClr val="FFFFFF"/>
                </a:highlight>
              </a:rPr>
              <a:t>, </a:t>
            </a:r>
            <a:r>
              <a:rPr lang="en" sz="1100">
                <a:solidFill>
                  <a:schemeClr val="lt1"/>
                </a:solidFill>
                <a:highlight>
                  <a:srgbClr val="FFFFFF"/>
                </a:highlight>
              </a:rPr>
              <a:t>batir los huevos junto con el azúcar</a:t>
            </a:r>
            <a:endParaRPr sz="1100">
              <a:solidFill>
                <a:schemeClr val="lt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00"/>
              </a:spcBef>
              <a:spcAft>
                <a:spcPts val="0"/>
              </a:spcAft>
              <a:buNone/>
            </a:pPr>
            <a:r>
              <a:rPr lang="en" sz="1100">
                <a:highlight>
                  <a:srgbClr val="FFFFFF"/>
                </a:highlight>
              </a:rPr>
              <a:t>2.  </a:t>
            </a:r>
            <a:r>
              <a:rPr lang="en" sz="1100">
                <a:solidFill>
                  <a:schemeClr val="lt1"/>
                </a:solidFill>
                <a:highlight>
                  <a:srgbClr val="FFFFFF"/>
                </a:highlight>
              </a:rPr>
              <a:t>Agregar la harina en forma envolvente</a:t>
            </a:r>
            <a:endParaRPr sz="1100">
              <a:solidFill>
                <a:schemeClr val="lt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00"/>
              </a:spcBef>
              <a:spcAft>
                <a:spcPts val="0"/>
              </a:spcAft>
              <a:buNone/>
            </a:pPr>
            <a:r>
              <a:rPr lang="en" sz="1100">
                <a:highlight>
                  <a:srgbClr val="FFFFFF"/>
                </a:highlight>
              </a:rPr>
              <a:t>3.  </a:t>
            </a:r>
            <a:r>
              <a:rPr lang="en" sz="1100">
                <a:solidFill>
                  <a:schemeClr val="lt1"/>
                </a:solidFill>
                <a:highlight>
                  <a:srgbClr val="FFFFFF"/>
                </a:highlight>
              </a:rPr>
              <a:t>Batir suavemente</a:t>
            </a:r>
            <a:endParaRPr sz="1100">
              <a:solidFill>
                <a:schemeClr val="lt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00"/>
              </a:spcBef>
              <a:spcAft>
                <a:spcPts val="0"/>
              </a:spcAft>
              <a:buNone/>
            </a:pPr>
            <a:r>
              <a:rPr lang="en" sz="1100">
                <a:highlight>
                  <a:srgbClr val="FFFFFF"/>
                </a:highlight>
              </a:rPr>
              <a:t>4.  </a:t>
            </a:r>
            <a:r>
              <a:rPr lang="en" sz="1100">
                <a:solidFill>
                  <a:schemeClr val="lt1"/>
                </a:solidFill>
                <a:highlight>
                  <a:srgbClr val="FFFFFF"/>
                </a:highlight>
              </a:rPr>
              <a:t>Colocar en el horno a 180 grados</a:t>
            </a:r>
            <a:endParaRPr sz="1100">
              <a:solidFill>
                <a:schemeClr val="lt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00"/>
              </a:spcBef>
              <a:spcAft>
                <a:spcPts val="0"/>
              </a:spcAft>
              <a:buNone/>
            </a:pPr>
            <a:r>
              <a:rPr lang="en" sz="1100">
                <a:highlight>
                  <a:srgbClr val="FFFFFF"/>
                </a:highlight>
              </a:rPr>
              <a:t>5.  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Si le clavo un cuchillo y sale húmedo, entonces </a:t>
            </a:r>
            <a:r>
              <a:rPr lang="en" sz="1100">
                <a:solidFill>
                  <a:schemeClr val="lt1"/>
                </a:solidFill>
                <a:highlight>
                  <a:srgbClr val="FFFFFF"/>
                </a:highlight>
              </a:rPr>
              <a:t>ir a 4</a:t>
            </a:r>
            <a:endParaRPr sz="1100">
              <a:solidFill>
                <a:schemeClr val="lt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00"/>
              </a:spcBef>
              <a:spcAft>
                <a:spcPts val="0"/>
              </a:spcAft>
              <a:buNone/>
            </a:pPr>
            <a:r>
              <a:rPr lang="en" sz="1100">
                <a:highlight>
                  <a:srgbClr val="FFFFFF"/>
                </a:highlight>
              </a:rPr>
              <a:t>6.  </a:t>
            </a:r>
            <a:r>
              <a:rPr lang="en" sz="1100">
                <a:solidFill>
                  <a:schemeClr val="lt1"/>
                </a:solidFill>
                <a:highlight>
                  <a:srgbClr val="FFFFFF"/>
                </a:highlight>
              </a:rPr>
              <a:t>Retirar del horno</a:t>
            </a:r>
            <a:endParaRPr sz="1100">
              <a:solidFill>
                <a:schemeClr val="lt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00"/>
              </a:spcBef>
              <a:spcAft>
                <a:spcPts val="0"/>
              </a:spcAft>
              <a:buNone/>
            </a:pPr>
            <a:r>
              <a:rPr lang="en" sz="1100">
                <a:highlight>
                  <a:srgbClr val="FFFFFF"/>
                </a:highlight>
              </a:rPr>
              <a:t>7.  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Mientras no esté frío</a:t>
            </a:r>
            <a:r>
              <a:rPr lang="en" sz="1100">
                <a:highlight>
                  <a:srgbClr val="FFFFFF"/>
                </a:highlight>
              </a:rPr>
              <a:t>, </a:t>
            </a:r>
            <a:r>
              <a:rPr lang="en" sz="1100">
                <a:solidFill>
                  <a:schemeClr val="lt1"/>
                </a:solidFill>
                <a:highlight>
                  <a:srgbClr val="FFFFFF"/>
                </a:highlight>
              </a:rPr>
              <a:t>esperar</a:t>
            </a:r>
            <a:endParaRPr sz="1100">
              <a:solidFill>
                <a:schemeClr val="lt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00"/>
              </a:spcBef>
              <a:spcAft>
                <a:spcPts val="0"/>
              </a:spcAft>
              <a:buNone/>
            </a:pPr>
            <a:r>
              <a:rPr lang="en" sz="1100">
                <a:highlight>
                  <a:srgbClr val="FFFFFF"/>
                </a:highlight>
              </a:rPr>
              <a:t>8.  </a:t>
            </a:r>
            <a:r>
              <a:rPr lang="en" sz="1100">
                <a:solidFill>
                  <a:schemeClr val="lt1"/>
                </a:solidFill>
                <a:highlight>
                  <a:srgbClr val="FFFFFF"/>
                </a:highlight>
              </a:rPr>
              <a:t>Desmoldar y servir</a:t>
            </a:r>
            <a:endParaRPr sz="1100">
              <a:solidFill>
                <a:schemeClr val="lt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00"/>
              </a:spcBef>
              <a:spcAft>
                <a:spcPts val="0"/>
              </a:spcAft>
              <a:buNone/>
            </a:pPr>
            <a:r>
              <a:t/>
            </a:r>
            <a:endParaRPr sz="750"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9"/>
          <p:cNvSpPr txBox="1"/>
          <p:nvPr>
            <p:ph type="title"/>
          </p:nvPr>
        </p:nvSpPr>
        <p:spPr>
          <a:xfrm>
            <a:off x="216775" y="192125"/>
            <a:ext cx="7505700" cy="51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Programas</a:t>
            </a:r>
            <a:endParaRPr/>
          </a:p>
        </p:txBody>
      </p:sp>
      <p:sp>
        <p:nvSpPr>
          <p:cNvPr id="99" name="Google Shape;99;p19"/>
          <p:cNvSpPr txBox="1"/>
          <p:nvPr/>
        </p:nvSpPr>
        <p:spPr>
          <a:xfrm>
            <a:off x="216775" y="629700"/>
            <a:ext cx="6328800" cy="7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00"/>
              </a:spcBef>
              <a:spcAft>
                <a:spcPts val="0"/>
              </a:spcAft>
              <a:buNone/>
            </a:pPr>
            <a:r>
              <a:rPr lang="en" sz="1350">
                <a:highlight>
                  <a:srgbClr val="FFFFFF"/>
                </a:highlight>
              </a:rPr>
              <a:t>Un programa es la implementación de uno o varios algoritmos en</a:t>
            </a:r>
            <a:endParaRPr sz="135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00"/>
              </a:spcBef>
              <a:spcAft>
                <a:spcPts val="0"/>
              </a:spcAft>
              <a:buNone/>
            </a:pPr>
            <a:r>
              <a:rPr lang="en" sz="1350">
                <a:highlight>
                  <a:srgbClr val="FFFFFF"/>
                </a:highlight>
              </a:rPr>
              <a:t>un lenguaje de programación usando las instrucciones que este provee.</a:t>
            </a:r>
            <a:endParaRPr sz="135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00"/>
              </a:spcBef>
              <a:spcAft>
                <a:spcPts val="0"/>
              </a:spcAft>
              <a:buNone/>
            </a:pPr>
            <a:r>
              <a:t/>
            </a:r>
            <a:endParaRPr sz="750">
              <a:highlight>
                <a:srgbClr val="FFFFFF"/>
              </a:highlight>
            </a:endParaRPr>
          </a:p>
        </p:txBody>
      </p:sp>
      <p:pic>
        <p:nvPicPr>
          <p:cNvPr id="100" name="Google Shape;10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275" y="1371000"/>
            <a:ext cx="6726682" cy="2875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 txBox="1"/>
          <p:nvPr>
            <p:ph type="title"/>
          </p:nvPr>
        </p:nvSpPr>
        <p:spPr>
          <a:xfrm>
            <a:off x="216775" y="192125"/>
            <a:ext cx="7505700" cy="51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Rstudio</a:t>
            </a:r>
            <a:endParaRPr/>
          </a:p>
        </p:txBody>
      </p:sp>
      <p:pic>
        <p:nvPicPr>
          <p:cNvPr id="106" name="Google Shape;10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4450" y="657125"/>
            <a:ext cx="5904650" cy="4403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1"/>
          <p:cNvSpPr txBox="1"/>
          <p:nvPr>
            <p:ph type="title"/>
          </p:nvPr>
        </p:nvSpPr>
        <p:spPr>
          <a:xfrm>
            <a:off x="216775" y="192125"/>
            <a:ext cx="7505700" cy="51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 tipos de variables</a:t>
            </a:r>
            <a:endParaRPr/>
          </a:p>
        </p:txBody>
      </p:sp>
      <p:graphicFrame>
        <p:nvGraphicFramePr>
          <p:cNvPr id="112" name="Google Shape;112;p21"/>
          <p:cNvGraphicFramePr/>
          <p:nvPr/>
        </p:nvGraphicFramePr>
        <p:xfrm>
          <a:off x="952500" y="1809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{90799310-A91D-4761-8BA4-0D6DB434038C}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numeric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1, 2, 3.14159</a:t>
                      </a:r>
                      <a:r>
                        <a:rPr lang="en"/>
                        <a:t>...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character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“Hola Mundo!”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logical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TRUE, FALSE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factor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???????????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date/time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...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1000BA"/>
      </a:dk1>
      <a:lt1>
        <a:srgbClr val="01E8AC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